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8dff31d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8dff31d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138745df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138745df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8dff31d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8dff31d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8dff31d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8dff31d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8dff31d3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8dff31d3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138745df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138745df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7980" r="11891" b="15789"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0" y="285050"/>
            <a:ext cx="8520600" cy="7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latin typeface="Calibri"/>
                <a:ea typeface="Calibri"/>
                <a:cs typeface="Calibri"/>
                <a:sym typeface="Calibri"/>
              </a:rPr>
              <a:t>Virtual Numpad using EMG Signals</a:t>
            </a:r>
            <a:endParaRPr sz="4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70150" y="3792550"/>
            <a:ext cx="2726700" cy="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~ Vinita Narayanamurthi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   Rashmi Ballamajalu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2525" y="845875"/>
            <a:ext cx="4386401" cy="24710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619700" y="174200"/>
            <a:ext cx="828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235475" y="732650"/>
            <a:ext cx="5131200" cy="29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➢"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Myo armband used to build a virtual number pad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➢"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Current implementations using camera, light/shadow sensors, and software keyboards that use mouse click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➢"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 of bio signals induce challenges in generalizing trained model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➢"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Advantage -&gt; Myo armband is the only hardware required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64825" y="3928875"/>
            <a:ext cx="46725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EMG signals -&gt; gestures done using fore, middle and ring fingers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83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grpSp>
        <p:nvGrpSpPr>
          <p:cNvPr id="70" name="Google Shape;70;p15"/>
          <p:cNvGrpSpPr/>
          <p:nvPr/>
        </p:nvGrpSpPr>
        <p:grpSpPr>
          <a:xfrm>
            <a:off x="311600" y="814075"/>
            <a:ext cx="8679875" cy="1739575"/>
            <a:chOff x="311600" y="1042675"/>
            <a:chExt cx="8679875" cy="1739575"/>
          </a:xfrm>
        </p:grpSpPr>
        <p:sp>
          <p:nvSpPr>
            <p:cNvPr id="71" name="Google Shape;71;p15"/>
            <p:cNvSpPr/>
            <p:nvPr/>
          </p:nvSpPr>
          <p:spPr>
            <a:xfrm>
              <a:off x="311700" y="1042675"/>
              <a:ext cx="1931700" cy="7950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alibri"/>
                  <a:ea typeface="Calibri"/>
                  <a:cs typeface="Calibri"/>
                  <a:sym typeface="Calibri"/>
                </a:rPr>
                <a:t>Raw EMG Signal of Finger Movements using   MYO Armband</a:t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311600" y="1949525"/>
              <a:ext cx="1931700" cy="7950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i="0" u="none" strike="noStrike" cap="none">
                  <a:latin typeface="Calibri"/>
                  <a:ea typeface="Calibri"/>
                  <a:cs typeface="Calibri"/>
                  <a:sym typeface="Calibri"/>
                </a:rPr>
                <a:t>Event Marker Random Number generator (</a:t>
              </a:r>
              <a:r>
                <a:rPr lang="en" sz="1500">
                  <a:latin typeface="Calibri"/>
                  <a:ea typeface="Calibri"/>
                  <a:cs typeface="Calibri"/>
                  <a:sym typeface="Calibri"/>
                </a:rPr>
                <a:t>0</a:t>
              </a:r>
              <a:r>
                <a:rPr lang="en" sz="1500" i="0" u="none" strike="noStrike" cap="none">
                  <a:latin typeface="Calibri"/>
                  <a:ea typeface="Calibri"/>
                  <a:cs typeface="Calibri"/>
                  <a:sym typeface="Calibri"/>
                </a:rPr>
                <a:t>-9)</a:t>
              </a:r>
              <a:endParaRPr sz="15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2841613" y="1318275"/>
              <a:ext cx="1596600" cy="7950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i="0" u="none" strike="noStrike" cap="none">
                  <a:latin typeface="Calibri"/>
                  <a:ea typeface="Calibri"/>
                  <a:cs typeface="Calibri"/>
                  <a:sym typeface="Calibri"/>
                </a:rPr>
                <a:t>Data Acquisition using Lab Stream Layer</a:t>
              </a:r>
              <a:endParaRPr sz="15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5027950" y="1181625"/>
              <a:ext cx="1830900" cy="10683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i="0" u="none" strike="noStrike" cap="none">
                  <a:latin typeface="Calibri"/>
                  <a:ea typeface="Calibri"/>
                  <a:cs typeface="Calibri"/>
                  <a:sym typeface="Calibri"/>
                </a:rPr>
                <a:t>Pre-Processing  (Zero Mean &amp; </a:t>
              </a:r>
              <a:r>
                <a:rPr lang="en" sz="1500">
                  <a:latin typeface="Calibri"/>
                  <a:ea typeface="Calibri"/>
                  <a:cs typeface="Calibri"/>
                  <a:sym typeface="Calibri"/>
                </a:rPr>
                <a:t>60 Hz Noise Removal using </a:t>
              </a:r>
              <a:r>
                <a:rPr lang="en" sz="1500" i="0" u="none" strike="noStrike" cap="none">
                  <a:latin typeface="Calibri"/>
                  <a:ea typeface="Calibri"/>
                  <a:cs typeface="Calibri"/>
                  <a:sym typeface="Calibri"/>
                </a:rPr>
                <a:t>Butterworth Filter)</a:t>
              </a:r>
              <a:endParaRPr sz="15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7448575" y="1042675"/>
              <a:ext cx="1460400" cy="5589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i="0" u="none" strike="noStrike" cap="none">
                  <a:latin typeface="Calibri"/>
                  <a:ea typeface="Calibri"/>
                  <a:cs typeface="Calibri"/>
                  <a:sym typeface="Calibri"/>
                </a:rPr>
                <a:t>Feature Extraction </a:t>
              </a:r>
              <a:endParaRPr sz="15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7448575" y="1912250"/>
              <a:ext cx="1542900" cy="8700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i="0" u="none" strike="noStrike" cap="none">
                  <a:latin typeface="Calibri"/>
                  <a:ea typeface="Calibri"/>
                  <a:cs typeface="Calibri"/>
                  <a:sym typeface="Calibri"/>
                </a:rPr>
                <a:t>Classification Using SVM And Decision Tree</a:t>
              </a:r>
              <a:endParaRPr sz="15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77" name="Google Shape;77;p15"/>
            <p:cNvCxnSpPr>
              <a:endCxn id="73" idx="1"/>
            </p:cNvCxnSpPr>
            <p:nvPr/>
          </p:nvCxnSpPr>
          <p:spPr>
            <a:xfrm>
              <a:off x="2255713" y="1388175"/>
              <a:ext cx="585900" cy="3276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  <p:cxnSp>
          <p:nvCxnSpPr>
            <p:cNvPr id="78" name="Google Shape;78;p15"/>
            <p:cNvCxnSpPr>
              <a:stCxn id="72" idx="3"/>
              <a:endCxn id="73" idx="1"/>
            </p:cNvCxnSpPr>
            <p:nvPr/>
          </p:nvCxnSpPr>
          <p:spPr>
            <a:xfrm rot="10800000" flipH="1">
              <a:off x="2243300" y="1715825"/>
              <a:ext cx="598200" cy="631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  <p:cxnSp>
          <p:nvCxnSpPr>
            <p:cNvPr id="79" name="Google Shape;79;p15"/>
            <p:cNvCxnSpPr>
              <a:stCxn id="73" idx="3"/>
              <a:endCxn id="74" idx="1"/>
            </p:cNvCxnSpPr>
            <p:nvPr/>
          </p:nvCxnSpPr>
          <p:spPr>
            <a:xfrm>
              <a:off x="4438213" y="1715775"/>
              <a:ext cx="5898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  <p:cxnSp>
          <p:nvCxnSpPr>
            <p:cNvPr id="80" name="Google Shape;80;p15"/>
            <p:cNvCxnSpPr>
              <a:stCxn id="74" idx="3"/>
              <a:endCxn id="75" idx="1"/>
            </p:cNvCxnSpPr>
            <p:nvPr/>
          </p:nvCxnSpPr>
          <p:spPr>
            <a:xfrm rot="10800000" flipH="1">
              <a:off x="6858850" y="1322175"/>
              <a:ext cx="589800" cy="3936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  <p:cxnSp>
          <p:nvCxnSpPr>
            <p:cNvPr id="81" name="Google Shape;81;p15"/>
            <p:cNvCxnSpPr/>
            <p:nvPr/>
          </p:nvCxnSpPr>
          <p:spPr>
            <a:xfrm>
              <a:off x="8218525" y="1564075"/>
              <a:ext cx="3000" cy="3381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</p:grpSp>
      <p:sp>
        <p:nvSpPr>
          <p:cNvPr id="82" name="Google Shape;82;p15"/>
          <p:cNvSpPr txBox="1"/>
          <p:nvPr/>
        </p:nvSpPr>
        <p:spPr>
          <a:xfrm>
            <a:off x="311700" y="2639925"/>
            <a:ext cx="8463300" cy="21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Features Extracted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Root Mean Square (RMS) deviation of the signal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Variance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Difference Absolute Standard Deviation (DAS) of wavelength between consecutive samples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Maximum Fractal Length -&gt; for measuring low-level signals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Average Amplitude Change -&gt; contains information about frequency, duration and amplitude of signal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311700" y="184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Training Model and Results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" name="Google Shape;88;p16"/>
          <p:cNvGrpSpPr/>
          <p:nvPr/>
        </p:nvGrpSpPr>
        <p:grpSpPr>
          <a:xfrm>
            <a:off x="311714" y="1226878"/>
            <a:ext cx="4881586" cy="3086062"/>
            <a:chOff x="311700" y="1226915"/>
            <a:chExt cx="4608313" cy="2893635"/>
          </a:xfrm>
        </p:grpSpPr>
        <p:pic>
          <p:nvPicPr>
            <p:cNvPr id="89" name="Google Shape;89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1700" y="1226915"/>
              <a:ext cx="3818650" cy="28936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16"/>
            <p:cNvPicPr preferRelativeResize="0"/>
            <p:nvPr/>
          </p:nvPicPr>
          <p:blipFill rotWithShape="1">
            <a:blip r:embed="rId4">
              <a:alphaModFix/>
            </a:blip>
            <a:srcRect l="4811" r="14314"/>
            <a:stretch/>
          </p:blipFill>
          <p:spPr>
            <a:xfrm>
              <a:off x="3977952" y="1248197"/>
              <a:ext cx="942061" cy="1344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977950" y="2571750"/>
              <a:ext cx="942060" cy="8797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2" name="Google Shape;9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5900" y="3260863"/>
            <a:ext cx="3725150" cy="10520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1623600" y="757450"/>
            <a:ext cx="1350900" cy="4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Scatter Plot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6213675" y="2791375"/>
            <a:ext cx="1809600" cy="4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Offline Accuracy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5297025" y="1360075"/>
            <a:ext cx="3642900" cy="14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Bias reduced -&gt; model trained with data points randomized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collected over multiple days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11700" y="184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Real Time Implementation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1" name="Google Shape;101;p17"/>
          <p:cNvGrpSpPr/>
          <p:nvPr/>
        </p:nvGrpSpPr>
        <p:grpSpPr>
          <a:xfrm>
            <a:off x="311700" y="1106600"/>
            <a:ext cx="3817075" cy="3263900"/>
            <a:chOff x="412350" y="814200"/>
            <a:chExt cx="3817075" cy="3263900"/>
          </a:xfrm>
        </p:grpSpPr>
        <p:sp>
          <p:nvSpPr>
            <p:cNvPr id="102" name="Google Shape;102;p17"/>
            <p:cNvSpPr/>
            <p:nvPr/>
          </p:nvSpPr>
          <p:spPr>
            <a:xfrm>
              <a:off x="412350" y="814200"/>
              <a:ext cx="1917600" cy="7950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i="0" u="none" strike="noStrike" cap="none">
                  <a:latin typeface="Calibri"/>
                  <a:ea typeface="Calibri"/>
                  <a:cs typeface="Calibri"/>
                  <a:sym typeface="Calibri"/>
                </a:rPr>
                <a:t>Raw EMG </a:t>
              </a:r>
              <a:r>
                <a:rPr lang="en" sz="1600">
                  <a:latin typeface="Calibri"/>
                  <a:ea typeface="Calibri"/>
                  <a:cs typeface="Calibri"/>
                  <a:sym typeface="Calibri"/>
                </a:rPr>
                <a:t>samples collected -&gt; window of 3s (~600)</a:t>
              </a:r>
              <a:endParaRPr sz="16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2643325" y="822300"/>
              <a:ext cx="1586100" cy="7950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i="0" u="none" strike="noStrike" cap="none">
                  <a:latin typeface="Calibri"/>
                  <a:ea typeface="Calibri"/>
                  <a:cs typeface="Calibri"/>
                  <a:sym typeface="Calibri"/>
                </a:rPr>
                <a:t>Data Acquisition using Lab Stream Layer</a:t>
              </a:r>
              <a:endParaRPr sz="16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7"/>
            <p:cNvSpPr/>
            <p:nvPr/>
          </p:nvSpPr>
          <p:spPr>
            <a:xfrm>
              <a:off x="2688775" y="2043700"/>
              <a:ext cx="1460400" cy="4722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i="0" u="none" strike="noStrike" cap="none">
                  <a:latin typeface="Calibri"/>
                  <a:ea typeface="Calibri"/>
                  <a:cs typeface="Calibri"/>
                  <a:sym typeface="Calibri"/>
                </a:rPr>
                <a:t>Pre-Processing </a:t>
              </a:r>
              <a:endParaRPr sz="16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597600" y="2000350"/>
              <a:ext cx="1460400" cy="5589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i="0" u="none" strike="noStrike" cap="none">
                  <a:latin typeface="Calibri"/>
                  <a:ea typeface="Calibri"/>
                  <a:cs typeface="Calibri"/>
                  <a:sym typeface="Calibri"/>
                </a:rPr>
                <a:t>Feature Extraction </a:t>
              </a:r>
              <a:endParaRPr sz="16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556350" y="3208100"/>
              <a:ext cx="1542900" cy="8700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i="0" u="none" strike="noStrike" cap="none">
                  <a:latin typeface="Calibri"/>
                  <a:ea typeface="Calibri"/>
                  <a:cs typeface="Calibri"/>
                  <a:sym typeface="Calibri"/>
                </a:rPr>
                <a:t>Classification Using </a:t>
              </a:r>
              <a:r>
                <a:rPr lang="en" sz="1600">
                  <a:latin typeface="Calibri"/>
                  <a:ea typeface="Calibri"/>
                  <a:cs typeface="Calibri"/>
                  <a:sym typeface="Calibri"/>
                </a:rPr>
                <a:t>Trained Model</a:t>
              </a:r>
              <a:endParaRPr sz="16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2670175" y="3208100"/>
              <a:ext cx="1542900" cy="8700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Calibri"/>
                  <a:ea typeface="Calibri"/>
                  <a:cs typeface="Calibri"/>
                  <a:sym typeface="Calibri"/>
                </a:rPr>
                <a:t>Show output to user through GUI</a:t>
              </a:r>
              <a:endParaRPr sz="1600" i="0" u="none" strike="noStrike" cap="none"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8" name="Google Shape;108;p17"/>
            <p:cNvCxnSpPr/>
            <p:nvPr/>
          </p:nvCxnSpPr>
          <p:spPr>
            <a:xfrm>
              <a:off x="2244975" y="1219650"/>
              <a:ext cx="396600" cy="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  <p:cxnSp>
          <p:nvCxnSpPr>
            <p:cNvPr id="109" name="Google Shape;109;p17"/>
            <p:cNvCxnSpPr>
              <a:stCxn id="103" idx="2"/>
              <a:endCxn id="104" idx="0"/>
            </p:cNvCxnSpPr>
            <p:nvPr/>
          </p:nvCxnSpPr>
          <p:spPr>
            <a:xfrm flipH="1">
              <a:off x="3418975" y="1617300"/>
              <a:ext cx="17400" cy="426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  <p:cxnSp>
          <p:nvCxnSpPr>
            <p:cNvPr id="110" name="Google Shape;110;p17"/>
            <p:cNvCxnSpPr>
              <a:stCxn id="104" idx="1"/>
              <a:endCxn id="105" idx="3"/>
            </p:cNvCxnSpPr>
            <p:nvPr/>
          </p:nvCxnSpPr>
          <p:spPr>
            <a:xfrm rot="10800000">
              <a:off x="2057875" y="2279800"/>
              <a:ext cx="630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  <p:cxnSp>
          <p:nvCxnSpPr>
            <p:cNvPr id="111" name="Google Shape;111;p17"/>
            <p:cNvCxnSpPr>
              <a:stCxn id="105" idx="2"/>
              <a:endCxn id="106" idx="0"/>
            </p:cNvCxnSpPr>
            <p:nvPr/>
          </p:nvCxnSpPr>
          <p:spPr>
            <a:xfrm>
              <a:off x="1327800" y="2559250"/>
              <a:ext cx="0" cy="648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  <p:cxnSp>
          <p:nvCxnSpPr>
            <p:cNvPr id="112" name="Google Shape;112;p17"/>
            <p:cNvCxnSpPr>
              <a:stCxn id="106" idx="3"/>
              <a:endCxn id="107" idx="1"/>
            </p:cNvCxnSpPr>
            <p:nvPr/>
          </p:nvCxnSpPr>
          <p:spPr>
            <a:xfrm>
              <a:off x="2099250" y="3643100"/>
              <a:ext cx="570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sm" len="sm"/>
            </a:ln>
          </p:spPr>
        </p:cxnSp>
      </p:grpSp>
      <p:pic>
        <p:nvPicPr>
          <p:cNvPr id="2" name="Br_demo">
            <a:hlinkClick r:id="" action="ppaction://media"/>
            <a:extLst>
              <a:ext uri="{FF2B5EF4-FFF2-40B4-BE49-F238E27FC236}">
                <a16:creationId xmlns:a16="http://schemas.microsoft.com/office/drawing/2014/main" id="{3BD8F16A-4275-4738-8CAD-3B4F2031D0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0" y="1267866"/>
            <a:ext cx="3749476" cy="26676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2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364" y="941950"/>
            <a:ext cx="4076475" cy="400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3011725" y="108550"/>
            <a:ext cx="34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Real Time Misclassification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1089775" y="456750"/>
            <a:ext cx="20823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Confusion Matrix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9450" y="941950"/>
            <a:ext cx="3539325" cy="400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>
            <a:spLocks noGrp="1"/>
          </p:cNvSpPr>
          <p:nvPr>
            <p:ph type="title"/>
          </p:nvPr>
        </p:nvSpPr>
        <p:spPr>
          <a:xfrm>
            <a:off x="6174975" y="456750"/>
            <a:ext cx="20823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Arm Muscles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3720150" y="214325"/>
            <a:ext cx="17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Future Work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3811650" y="2362150"/>
            <a:ext cx="152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Questions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694075" y="787025"/>
            <a:ext cx="7894800" cy="8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Generalize model to work for all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Improve reliability of model for faster typing speeds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694075" y="2848100"/>
            <a:ext cx="7894800" cy="8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did we manage to reduce the bias while training the model.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customer, would you prefer a wearable sensor or a generic sensor like camera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</Words>
  <Application>Microsoft Office PowerPoint</Application>
  <PresentationFormat>On-screen Show (16:9)</PresentationFormat>
  <Paragraphs>43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Simple Light</vt:lpstr>
      <vt:lpstr>Virtual Numpad using EMG Signals</vt:lpstr>
      <vt:lpstr>Motivation </vt:lpstr>
      <vt:lpstr>Implementation</vt:lpstr>
      <vt:lpstr>Training Model and Results </vt:lpstr>
      <vt:lpstr>Real Time Implementation </vt:lpstr>
      <vt:lpstr>Real Time Misclassification 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Numpad using EMG Signals</dc:title>
  <cp:lastModifiedBy>Vinita Narayanamurthi (RIT Student)</cp:lastModifiedBy>
  <cp:revision>1</cp:revision>
  <dcterms:modified xsi:type="dcterms:W3CDTF">2019-04-30T18:23:07Z</dcterms:modified>
</cp:coreProperties>
</file>